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72" r:id="rId7"/>
    <p:sldId id="261" r:id="rId8"/>
    <p:sldId id="262" r:id="rId9"/>
    <p:sldId id="263" r:id="rId10"/>
    <p:sldId id="264" r:id="rId11"/>
    <p:sldId id="265" r:id="rId12"/>
    <p:sldId id="266" r:id="rId13"/>
    <p:sldId id="267" r:id="rId14"/>
    <p:sldId id="269" r:id="rId15"/>
    <p:sldId id="268" r:id="rId16"/>
    <p:sldId id="270" r:id="rId17"/>
    <p:sldId id="273" r:id="rId18"/>
    <p:sldId id="274" r:id="rId19"/>
    <p:sldId id="278" r:id="rId20"/>
    <p:sldId id="275" r:id="rId21"/>
    <p:sldId id="276" r:id="rId22"/>
    <p:sldId id="277" r:id="rId23"/>
    <p:sldId id="27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5441" autoAdjust="0"/>
    <p:restoredTop sz="94660"/>
  </p:normalViewPr>
  <p:slideViewPr>
    <p:cSldViewPr>
      <p:cViewPr>
        <p:scale>
          <a:sx n="75" d="100"/>
          <a:sy n="75" d="100"/>
        </p:scale>
        <p:origin x="-1002" y="1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3B8BEF81-B676-41D7-A97B-B4237AC3FE02}" type="datetimeFigureOut">
              <a:rPr lang="en-US" smtClean="0"/>
              <a:t>5/21/2012</a:t>
            </a:fld>
            <a:endParaRPr lang="en-US"/>
          </a:p>
        </p:txBody>
      </p:sp>
      <p:sp>
        <p:nvSpPr>
          <p:cNvPr id="17" name="Slide Number Placeholder 16"/>
          <p:cNvSpPr>
            <a:spLocks noGrp="1"/>
          </p:cNvSpPr>
          <p:nvPr>
            <p:ph type="sldNum" sz="quarter" idx="11"/>
          </p:nvPr>
        </p:nvSpPr>
        <p:spPr/>
        <p:txBody>
          <a:bodyPr/>
          <a:lstStyle/>
          <a:p>
            <a:fld id="{B1F6B58F-F477-429F-A5D6-38F45DE47F11}" type="slidenum">
              <a:rPr lang="en-US" smtClean="0"/>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BEF81-B676-41D7-A97B-B4237AC3FE02}" type="datetimeFigureOut">
              <a:rPr lang="en-US" smtClean="0"/>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6B58F-F477-429F-A5D6-38F45DE47F1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BEF81-B676-41D7-A97B-B4237AC3FE02}" type="datetimeFigureOut">
              <a:rPr lang="en-US" smtClean="0"/>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6B58F-F477-429F-A5D6-38F45DE47F11}" type="slidenum">
              <a:rPr lang="en-US" smtClean="0"/>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3B8BEF81-B676-41D7-A97B-B4237AC3FE02}" type="datetimeFigureOut">
              <a:rPr lang="en-US" smtClean="0"/>
              <a:t>5/21/2012</a:t>
            </a:fld>
            <a:endParaRPr lang="en-US"/>
          </a:p>
        </p:txBody>
      </p:sp>
      <p:sp>
        <p:nvSpPr>
          <p:cNvPr id="12" name="Slide Number Placeholder 11"/>
          <p:cNvSpPr>
            <a:spLocks noGrp="1"/>
          </p:cNvSpPr>
          <p:nvPr>
            <p:ph type="sldNum" sz="quarter" idx="15"/>
          </p:nvPr>
        </p:nvSpPr>
        <p:spPr/>
        <p:txBody>
          <a:bodyPr/>
          <a:lstStyle/>
          <a:p>
            <a:fld id="{B1F6B58F-F477-429F-A5D6-38F45DE47F11}"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3B8BEF81-B676-41D7-A97B-B4237AC3FE02}" type="datetimeFigureOut">
              <a:rPr lang="en-US" smtClean="0"/>
              <a:t>5/21/2012</a:t>
            </a:fld>
            <a:endParaRPr lang="en-US"/>
          </a:p>
        </p:txBody>
      </p:sp>
      <p:sp>
        <p:nvSpPr>
          <p:cNvPr id="14" name="Slide Number Placeholder 13"/>
          <p:cNvSpPr>
            <a:spLocks noGrp="1"/>
          </p:cNvSpPr>
          <p:nvPr>
            <p:ph type="sldNum" sz="quarter" idx="11"/>
          </p:nvPr>
        </p:nvSpPr>
        <p:spPr/>
        <p:txBody>
          <a:bodyPr/>
          <a:lstStyle/>
          <a:p>
            <a:fld id="{B1F6B58F-F477-429F-A5D6-38F45DE47F11}"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3B8BEF81-B676-41D7-A97B-B4237AC3FE02}" type="datetimeFigureOut">
              <a:rPr lang="en-US" smtClean="0"/>
              <a:t>5/21/2012</a:t>
            </a:fld>
            <a:endParaRPr lang="en-US"/>
          </a:p>
        </p:txBody>
      </p:sp>
      <p:sp>
        <p:nvSpPr>
          <p:cNvPr id="12" name="Slide Number Placeholder 11"/>
          <p:cNvSpPr>
            <a:spLocks noGrp="1"/>
          </p:cNvSpPr>
          <p:nvPr>
            <p:ph type="sldNum" sz="quarter" idx="16"/>
          </p:nvPr>
        </p:nvSpPr>
        <p:spPr/>
        <p:txBody>
          <a:bodyPr/>
          <a:lstStyle/>
          <a:p>
            <a:fld id="{B1F6B58F-F477-429F-A5D6-38F45DE47F11}"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3B8BEF81-B676-41D7-A97B-B4237AC3FE02}" type="datetimeFigureOut">
              <a:rPr lang="en-US" smtClean="0"/>
              <a:t>5/21/2012</a:t>
            </a:fld>
            <a:endParaRPr lang="en-US"/>
          </a:p>
        </p:txBody>
      </p:sp>
      <p:sp>
        <p:nvSpPr>
          <p:cNvPr id="12" name="Slide Number Placeholder 11"/>
          <p:cNvSpPr>
            <a:spLocks noGrp="1"/>
          </p:cNvSpPr>
          <p:nvPr>
            <p:ph type="sldNum" sz="quarter" idx="17"/>
          </p:nvPr>
        </p:nvSpPr>
        <p:spPr/>
        <p:txBody>
          <a:bodyPr/>
          <a:lstStyle/>
          <a:p>
            <a:fld id="{B1F6B58F-F477-429F-A5D6-38F45DE47F11}"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3B8BEF81-B676-41D7-A97B-B4237AC3FE02}" type="datetimeFigureOut">
              <a:rPr lang="en-US" smtClean="0"/>
              <a:t>5/21/2012</a:t>
            </a:fld>
            <a:endParaRPr lang="en-US"/>
          </a:p>
        </p:txBody>
      </p:sp>
      <p:sp>
        <p:nvSpPr>
          <p:cNvPr id="16" name="Slide Number Placeholder 15"/>
          <p:cNvSpPr>
            <a:spLocks noGrp="1"/>
          </p:cNvSpPr>
          <p:nvPr>
            <p:ph type="sldNum" sz="quarter" idx="11"/>
          </p:nvPr>
        </p:nvSpPr>
        <p:spPr/>
        <p:txBody>
          <a:bodyPr/>
          <a:lstStyle/>
          <a:p>
            <a:fld id="{B1F6B58F-F477-429F-A5D6-38F45DE47F11}"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3B8BEF81-B676-41D7-A97B-B4237AC3FE02}" type="datetimeFigureOut">
              <a:rPr lang="en-US" smtClean="0"/>
              <a:t>5/21/2012</a:t>
            </a:fld>
            <a:endParaRPr lang="en-US"/>
          </a:p>
        </p:txBody>
      </p:sp>
      <p:sp>
        <p:nvSpPr>
          <p:cNvPr id="8" name="Slide Number Placeholder 7"/>
          <p:cNvSpPr>
            <a:spLocks noGrp="1"/>
          </p:cNvSpPr>
          <p:nvPr>
            <p:ph type="sldNum" sz="quarter" idx="11"/>
          </p:nvPr>
        </p:nvSpPr>
        <p:spPr/>
        <p:txBody>
          <a:bodyPr/>
          <a:lstStyle/>
          <a:p>
            <a:fld id="{B1F6B58F-F477-429F-A5D6-38F45DE47F11}"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3B8BEF81-B676-41D7-A97B-B4237AC3FE02}" type="datetimeFigureOut">
              <a:rPr lang="en-US" smtClean="0"/>
              <a:t>5/21/2012</a:t>
            </a:fld>
            <a:endParaRPr lang="en-US"/>
          </a:p>
        </p:txBody>
      </p:sp>
      <p:sp>
        <p:nvSpPr>
          <p:cNvPr id="19" name="Slide Number Placeholder 18"/>
          <p:cNvSpPr>
            <a:spLocks noGrp="1"/>
          </p:cNvSpPr>
          <p:nvPr>
            <p:ph type="sldNum" sz="quarter" idx="16"/>
          </p:nvPr>
        </p:nvSpPr>
        <p:spPr/>
        <p:txBody>
          <a:bodyPr/>
          <a:lstStyle/>
          <a:p>
            <a:fld id="{B1F6B58F-F477-429F-A5D6-38F45DE47F11}" type="slidenum">
              <a:rPr lang="en-US" smtClean="0"/>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3B8BEF81-B676-41D7-A97B-B4237AC3FE02}" type="datetimeFigureOut">
              <a:rPr lang="en-US" smtClean="0"/>
              <a:t>5/21/2012</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B1F6B58F-F477-429F-A5D6-38F45DE47F11}" type="slidenum">
              <a:rPr lang="en-US" smtClean="0"/>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3B8BEF81-B676-41D7-A97B-B4237AC3FE02}" type="datetimeFigureOut">
              <a:rPr lang="en-US" smtClean="0"/>
              <a:t>5/21/2012</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B1F6B58F-F477-429F-A5D6-38F45DE47F11}" type="slidenum">
              <a:rPr lang="en-US" smtClean="0"/>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413338"/>
            <a:ext cx="8763000" cy="3539430"/>
          </a:xfrm>
          <a:prstGeom prst="rect">
            <a:avLst/>
          </a:prstGeom>
        </p:spPr>
        <p:txBody>
          <a:bodyPr wrap="square">
            <a:spAutoFit/>
          </a:bodyPr>
          <a:lstStyle/>
          <a:p>
            <a:pPr algn="ctr"/>
            <a:r>
              <a:rPr lang="en-US" sz="3200" b="1" i="1" dirty="0"/>
              <a:t>The Flirting Report</a:t>
            </a:r>
          </a:p>
          <a:p>
            <a:pPr algn="ctr"/>
            <a:r>
              <a:rPr lang="en-US" sz="3200" b="1" dirty="0"/>
              <a:t>Report of research conducted by</a:t>
            </a:r>
          </a:p>
          <a:p>
            <a:pPr algn="ctr"/>
            <a:r>
              <a:rPr lang="en-US" sz="3200" b="1" dirty="0"/>
              <a:t>The Social Issues Research Centre</a:t>
            </a:r>
          </a:p>
          <a:p>
            <a:pPr algn="ctr"/>
            <a:r>
              <a:rPr lang="en-US" sz="3200" b="1" dirty="0"/>
              <a:t>2004</a:t>
            </a:r>
          </a:p>
          <a:p>
            <a:pPr algn="ctr"/>
            <a:r>
              <a:rPr lang="en-US" sz="3200" dirty="0"/>
              <a:t>The Social Issues Research Centre 28 St Clements Street, Oxford OX4 1AB UK</a:t>
            </a:r>
          </a:p>
          <a:p>
            <a:pPr algn="ctr"/>
            <a:r>
              <a:rPr lang="en-US" sz="3200" dirty="0"/>
              <a:t>+44 (0)1865 262255 group@sirc.org</a:t>
            </a:r>
          </a:p>
        </p:txBody>
      </p:sp>
    </p:spTree>
    <p:extLst>
      <p:ext uri="{BB962C8B-B14F-4D97-AF65-F5344CB8AC3E}">
        <p14:creationId xmlns:p14="http://schemas.microsoft.com/office/powerpoint/2010/main" val="25393403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dirty="0" smtClean="0"/>
              <a:t>Males Often tend to select </a:t>
            </a:r>
            <a:r>
              <a:rPr lang="en-US" dirty="0"/>
              <a:t>young, attractive mates and </a:t>
            </a:r>
            <a:r>
              <a:rPr lang="en-US" dirty="0" smtClean="0"/>
              <a:t>females </a:t>
            </a:r>
            <a:r>
              <a:rPr lang="en-US" dirty="0"/>
              <a:t>select</a:t>
            </a:r>
          </a:p>
          <a:p>
            <a:pPr algn="l"/>
            <a:r>
              <a:rPr lang="en-US" dirty="0"/>
              <a:t>partners with power, wealth and status. </a:t>
            </a:r>
            <a:endParaRPr lang="en-US" dirty="0" smtClean="0"/>
          </a:p>
          <a:p>
            <a:pPr algn="l"/>
            <a:endParaRPr lang="en-US" dirty="0"/>
          </a:p>
          <a:p>
            <a:pPr algn="l"/>
            <a:r>
              <a:rPr lang="en-US" dirty="0" smtClean="0"/>
              <a:t>Men therefore naturally </a:t>
            </a:r>
            <a:r>
              <a:rPr lang="en-US" dirty="0"/>
              <a:t>tend to seek women who are younger than them and</a:t>
            </a:r>
          </a:p>
          <a:p>
            <a:pPr algn="l"/>
            <a:r>
              <a:rPr lang="en-US" dirty="0"/>
              <a:t>place greater emphasis on physical beauty, while women </a:t>
            </a:r>
            <a:r>
              <a:rPr lang="en-US" dirty="0" smtClean="0"/>
              <a:t>are more </a:t>
            </a:r>
            <a:r>
              <a:rPr lang="en-US" dirty="0"/>
              <a:t>likely to </a:t>
            </a:r>
            <a:r>
              <a:rPr lang="en-US" dirty="0" smtClean="0"/>
              <a:t>favor </a:t>
            </a:r>
            <a:r>
              <a:rPr lang="en-US" dirty="0"/>
              <a:t>older males with higher status </a:t>
            </a:r>
            <a:r>
              <a:rPr lang="en-US" dirty="0" smtClean="0"/>
              <a:t>and earning </a:t>
            </a:r>
            <a:r>
              <a:rPr lang="en-US" dirty="0"/>
              <a:t>potential.</a:t>
            </a:r>
            <a:endParaRPr lang="en-US" dirty="0"/>
          </a:p>
        </p:txBody>
      </p:sp>
      <p:sp>
        <p:nvSpPr>
          <p:cNvPr id="3" name="Title 2"/>
          <p:cNvSpPr>
            <a:spLocks noGrp="1"/>
          </p:cNvSpPr>
          <p:nvPr>
            <p:ph type="title"/>
          </p:nvPr>
        </p:nvSpPr>
        <p:spPr/>
        <p:txBody>
          <a:bodyPr/>
          <a:lstStyle/>
          <a:p>
            <a:r>
              <a:rPr lang="en-US" dirty="0" smtClean="0"/>
              <a:t>Mate selection patterns</a:t>
            </a:r>
            <a:endParaRPr lang="en-US" dirty="0"/>
          </a:p>
        </p:txBody>
      </p:sp>
    </p:spTree>
    <p:extLst>
      <p:ext uri="{BB962C8B-B14F-4D97-AF65-F5344CB8AC3E}">
        <p14:creationId xmlns:p14="http://schemas.microsoft.com/office/powerpoint/2010/main" val="36059089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b="1" dirty="0"/>
              <a:t> </a:t>
            </a:r>
            <a:endParaRPr lang="en-US" dirty="0"/>
          </a:p>
          <a:p>
            <a:pPr marL="342900" indent="-342900" algn="l">
              <a:buFont typeface="Arial" pitchFamily="34" charset="0"/>
              <a:buChar char="•"/>
            </a:pPr>
            <a:r>
              <a:rPr lang="en-US" dirty="0"/>
              <a:t>There has been much talk in recent years about the decline of marriage and the rise of the 'singleton' in modern Western cultures.</a:t>
            </a:r>
          </a:p>
          <a:p>
            <a:pPr algn="l"/>
            <a:r>
              <a:rPr lang="en-US" dirty="0"/>
              <a:t> </a:t>
            </a:r>
          </a:p>
          <a:p>
            <a:pPr marL="342900" indent="-342900" algn="l">
              <a:buFont typeface="Arial" pitchFamily="34" charset="0"/>
              <a:buChar char="•"/>
            </a:pPr>
            <a:r>
              <a:rPr lang="en-US" dirty="0"/>
              <a:t>We are constantly told that people nowadays are staying single for much longer, cohabiting rather than </a:t>
            </a:r>
            <a:r>
              <a:rPr lang="en-US" dirty="0" smtClean="0"/>
              <a:t>getting married</a:t>
            </a:r>
            <a:r>
              <a:rPr lang="en-US" dirty="0"/>
              <a:t>, delaying having children until much later, and more likely to divorce. </a:t>
            </a:r>
          </a:p>
          <a:p>
            <a:pPr algn="l"/>
            <a:r>
              <a:rPr lang="en-US" dirty="0"/>
              <a:t> </a:t>
            </a:r>
          </a:p>
          <a:p>
            <a:pPr marL="342900" indent="-342900" algn="l">
              <a:buFont typeface="Arial" pitchFamily="34" charset="0"/>
              <a:buChar char="•"/>
            </a:pPr>
            <a:r>
              <a:rPr lang="en-US" dirty="0"/>
              <a:t>These tenets of popular wisdom are repeated so often that they have acquired the status of facts, and </a:t>
            </a:r>
            <a:r>
              <a:rPr lang="en-US" dirty="0" smtClean="0"/>
              <a:t>are rarely </a:t>
            </a:r>
            <a:r>
              <a:rPr lang="en-US" dirty="0"/>
              <a:t>questioned. The statistics on our marriage patterns tell a different story.</a:t>
            </a:r>
          </a:p>
          <a:p>
            <a:pPr algn="l"/>
            <a:endParaRPr lang="en-US" dirty="0"/>
          </a:p>
        </p:txBody>
      </p:sp>
      <p:sp>
        <p:nvSpPr>
          <p:cNvPr id="3" name="Title 2"/>
          <p:cNvSpPr>
            <a:spLocks noGrp="1"/>
          </p:cNvSpPr>
          <p:nvPr>
            <p:ph type="title"/>
          </p:nvPr>
        </p:nvSpPr>
        <p:spPr/>
        <p:txBody>
          <a:bodyPr>
            <a:noAutofit/>
          </a:bodyPr>
          <a:lstStyle/>
          <a:p>
            <a:r>
              <a:rPr lang="en-US" dirty="0" smtClean="0"/>
              <a:t/>
            </a:r>
            <a:br>
              <a:rPr lang="en-US" dirty="0" smtClean="0"/>
            </a:br>
            <a:r>
              <a:rPr lang="en-US" dirty="0"/>
              <a:t/>
            </a:r>
            <a:br>
              <a:rPr lang="en-US" dirty="0"/>
            </a:br>
            <a:r>
              <a:rPr lang="en-US" dirty="0" smtClean="0"/>
              <a:t>The </a:t>
            </a:r>
            <a:r>
              <a:rPr lang="en-US" dirty="0"/>
              <a:t>rise of the 'singleton'</a:t>
            </a:r>
            <a:br>
              <a:rPr lang="en-US" dirty="0"/>
            </a:br>
            <a:r>
              <a:rPr lang="en-US" dirty="0"/>
              <a:t> </a:t>
            </a:r>
            <a:br>
              <a:rPr lang="en-US" dirty="0"/>
            </a:br>
            <a:endParaRPr lang="en-US" dirty="0"/>
          </a:p>
        </p:txBody>
      </p:sp>
    </p:spTree>
    <p:extLst>
      <p:ext uri="{BB962C8B-B14F-4D97-AF65-F5344CB8AC3E}">
        <p14:creationId xmlns:p14="http://schemas.microsoft.com/office/powerpoint/2010/main" val="2645449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342900" indent="-342900" algn="l">
              <a:buFont typeface="Arial" pitchFamily="34" charset="0"/>
              <a:buChar char="•"/>
            </a:pPr>
            <a:r>
              <a:rPr lang="en-US" dirty="0"/>
              <a:t>The broad statistics on marriage patterns may also be </a:t>
            </a:r>
            <a:r>
              <a:rPr lang="en-US" dirty="0" smtClean="0"/>
              <a:t>masking differences </a:t>
            </a:r>
            <a:r>
              <a:rPr lang="en-US" dirty="0"/>
              <a:t>between social groups, particularly </a:t>
            </a:r>
            <a:r>
              <a:rPr lang="en-US" dirty="0" smtClean="0"/>
              <a:t>class differences</a:t>
            </a:r>
            <a:r>
              <a:rPr lang="en-US" dirty="0"/>
              <a:t>. </a:t>
            </a:r>
            <a:endParaRPr lang="en-US" dirty="0" smtClean="0"/>
          </a:p>
          <a:p>
            <a:pPr algn="l"/>
            <a:endParaRPr lang="en-US" dirty="0"/>
          </a:p>
          <a:p>
            <a:pPr marL="342900" indent="-342900" algn="l">
              <a:buFont typeface="Arial" pitchFamily="34" charset="0"/>
              <a:buChar char="•"/>
            </a:pPr>
            <a:r>
              <a:rPr lang="en-US" dirty="0" smtClean="0"/>
              <a:t>There </a:t>
            </a:r>
            <a:r>
              <a:rPr lang="en-US" dirty="0"/>
              <a:t>is evidence to suggest that the more </a:t>
            </a:r>
            <a:r>
              <a:rPr lang="en-US" dirty="0" smtClean="0"/>
              <a:t>affluent middle </a:t>
            </a:r>
            <a:r>
              <a:rPr lang="en-US" dirty="0"/>
              <a:t>classes may well be marrying </a:t>
            </a:r>
            <a:r>
              <a:rPr lang="en-US" dirty="0" smtClean="0"/>
              <a:t>later</a:t>
            </a:r>
          </a:p>
          <a:p>
            <a:pPr algn="l"/>
            <a:endParaRPr lang="en-US" dirty="0"/>
          </a:p>
          <a:p>
            <a:pPr marL="342900" indent="-342900" algn="l">
              <a:buFont typeface="Arial" pitchFamily="34" charset="0"/>
              <a:buChar char="•"/>
            </a:pPr>
            <a:r>
              <a:rPr lang="en-US" dirty="0"/>
              <a:t>I</a:t>
            </a:r>
            <a:r>
              <a:rPr lang="en-US" dirty="0" smtClean="0"/>
              <a:t>ndeed most are </a:t>
            </a:r>
            <a:r>
              <a:rPr lang="en-US" dirty="0"/>
              <a:t>fairly steadily upwards, </a:t>
            </a:r>
            <a:r>
              <a:rPr lang="en-US" dirty="0" smtClean="0"/>
              <a:t>with women </a:t>
            </a:r>
            <a:r>
              <a:rPr lang="en-US" dirty="0"/>
              <a:t>in particular marrying later and later.</a:t>
            </a:r>
            <a:endParaRPr lang="en-US" dirty="0"/>
          </a:p>
        </p:txBody>
      </p:sp>
      <p:sp>
        <p:nvSpPr>
          <p:cNvPr id="3" name="Title 2"/>
          <p:cNvSpPr>
            <a:spLocks noGrp="1"/>
          </p:cNvSpPr>
          <p:nvPr>
            <p:ph type="title"/>
          </p:nvPr>
        </p:nvSpPr>
        <p:spPr/>
        <p:txBody>
          <a:bodyPr/>
          <a:lstStyle/>
          <a:p>
            <a:r>
              <a:rPr lang="en-US" dirty="0"/>
              <a:t>The rise of the 'singleton</a:t>
            </a:r>
          </a:p>
        </p:txBody>
      </p:sp>
    </p:spTree>
    <p:extLst>
      <p:ext uri="{BB962C8B-B14F-4D97-AF65-F5344CB8AC3E}">
        <p14:creationId xmlns:p14="http://schemas.microsoft.com/office/powerpoint/2010/main" val="9045412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285750" indent="-285750" algn="l">
              <a:buFont typeface="Arial" pitchFamily="34" charset="0"/>
              <a:buChar char="•"/>
            </a:pPr>
            <a:r>
              <a:rPr lang="en-US" sz="1800" dirty="0"/>
              <a:t>In fact, marriage is as popular as it has ever been: over 90 percent of us get married. </a:t>
            </a:r>
          </a:p>
          <a:p>
            <a:pPr algn="l"/>
            <a:r>
              <a:rPr lang="en-US" sz="1800" dirty="0"/>
              <a:t> </a:t>
            </a:r>
          </a:p>
          <a:p>
            <a:pPr marL="285750" indent="-285750" algn="l">
              <a:buFont typeface="Arial" pitchFamily="34" charset="0"/>
              <a:buChar char="•"/>
            </a:pPr>
            <a:r>
              <a:rPr lang="en-US" sz="1800" dirty="0"/>
              <a:t>Divorce rates in Western </a:t>
            </a:r>
            <a:r>
              <a:rPr lang="en-US" sz="1800" dirty="0" smtClean="0"/>
              <a:t>industrialized </a:t>
            </a:r>
            <a:r>
              <a:rPr lang="en-US" sz="1800" dirty="0"/>
              <a:t>cultures have increased dramatically, since the Industrial Revolution. But current divorce rates in such cultures cannot be regarded as abnormally or unnaturally high:  </a:t>
            </a:r>
            <a:endParaRPr lang="en-US" sz="1800" dirty="0" smtClean="0"/>
          </a:p>
          <a:p>
            <a:pPr algn="l"/>
            <a:endParaRPr lang="en-US" sz="1800" dirty="0"/>
          </a:p>
          <a:p>
            <a:pPr marL="285750" indent="-285750" algn="l">
              <a:buFont typeface="Arial" pitchFamily="34" charset="0"/>
              <a:buChar char="•"/>
            </a:pPr>
            <a:r>
              <a:rPr lang="en-US" sz="1800" dirty="0" smtClean="0"/>
              <a:t>High </a:t>
            </a:r>
            <a:r>
              <a:rPr lang="en-US" sz="1800" dirty="0"/>
              <a:t>divorce rates are typical of all societies in which spouses have higher economic independence. </a:t>
            </a:r>
            <a:endParaRPr lang="en-US" sz="1800" dirty="0" smtClean="0"/>
          </a:p>
          <a:p>
            <a:pPr algn="l"/>
            <a:endParaRPr lang="en-US" sz="1800" dirty="0" smtClean="0"/>
          </a:p>
          <a:p>
            <a:pPr marL="285750" indent="-285750" algn="l">
              <a:buFont typeface="Arial" pitchFamily="34" charset="0"/>
              <a:buChar char="•"/>
            </a:pPr>
            <a:r>
              <a:rPr lang="en-US" sz="1800" dirty="0" smtClean="0"/>
              <a:t>The </a:t>
            </a:r>
            <a:r>
              <a:rPr lang="en-US" sz="1800" dirty="0"/>
              <a:t>'rise of the singleton' is merely an illusion. We may be statistically just as likely to marry as ever before</a:t>
            </a:r>
          </a:p>
          <a:p>
            <a:endParaRPr lang="en-US" sz="1800" dirty="0"/>
          </a:p>
        </p:txBody>
      </p:sp>
      <p:sp>
        <p:nvSpPr>
          <p:cNvPr id="3" name="Title 2"/>
          <p:cNvSpPr>
            <a:spLocks noGrp="1"/>
          </p:cNvSpPr>
          <p:nvPr>
            <p:ph type="title"/>
          </p:nvPr>
        </p:nvSpPr>
        <p:spPr/>
        <p:txBody>
          <a:bodyPr/>
          <a:lstStyle/>
          <a:p>
            <a:r>
              <a:rPr lang="en-US" dirty="0"/>
              <a:t>The rise of the 'singleton</a:t>
            </a:r>
          </a:p>
        </p:txBody>
      </p:sp>
    </p:spTree>
    <p:extLst>
      <p:ext uri="{BB962C8B-B14F-4D97-AF65-F5344CB8AC3E}">
        <p14:creationId xmlns:p14="http://schemas.microsoft.com/office/powerpoint/2010/main" val="15375779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pPr marL="342900" indent="-342900" algn="l">
              <a:buFont typeface="Arial" pitchFamily="34" charset="0"/>
              <a:buChar char="•"/>
            </a:pPr>
            <a:r>
              <a:rPr lang="en-US" dirty="0"/>
              <a:t>It is also clear that our perceptions have changed, and many people nowadays feel under less pressure to get married or 'settle down' with a long-term partner while still in their twenties or thirties. </a:t>
            </a:r>
          </a:p>
          <a:p>
            <a:r>
              <a:rPr lang="en-US" dirty="0"/>
              <a:t> </a:t>
            </a:r>
          </a:p>
          <a:p>
            <a:r>
              <a:rPr lang="en-US" dirty="0"/>
              <a:t> </a:t>
            </a:r>
          </a:p>
          <a:p>
            <a:r>
              <a:rPr lang="en-US" i="1" dirty="0"/>
              <a:t>"I am quite happy being single. I don't have time for a boyfriend. Sometimes after a bad day I think I'm only 35. I don't feel ready for all that grown-up get-married-have-kids stuff”</a:t>
            </a:r>
            <a:endParaRPr lang="en-US" dirty="0"/>
          </a:p>
          <a:p>
            <a:r>
              <a:rPr lang="en-US" i="1" dirty="0"/>
              <a:t> </a:t>
            </a:r>
            <a:endParaRPr lang="en-US" dirty="0"/>
          </a:p>
          <a:p>
            <a:pPr marL="342900" indent="-342900" algn="l">
              <a:buFont typeface="Arial" pitchFamily="34" charset="0"/>
              <a:buChar char="•"/>
            </a:pPr>
            <a:r>
              <a:rPr lang="en-US" dirty="0"/>
              <a:t>But it's a bit different for women, because of the biological clock. It seems that, for many people in our society, the 30s are the new 20s. </a:t>
            </a:r>
          </a:p>
          <a:p>
            <a:r>
              <a:rPr lang="en-US" dirty="0"/>
              <a:t> </a:t>
            </a:r>
          </a:p>
        </p:txBody>
      </p:sp>
      <p:sp>
        <p:nvSpPr>
          <p:cNvPr id="3" name="Title 2"/>
          <p:cNvSpPr>
            <a:spLocks noGrp="1"/>
          </p:cNvSpPr>
          <p:nvPr>
            <p:ph type="title"/>
          </p:nvPr>
        </p:nvSpPr>
        <p:spPr/>
        <p:txBody>
          <a:bodyPr/>
          <a:lstStyle/>
          <a:p>
            <a:r>
              <a:rPr lang="en-US" dirty="0" smtClean="0"/>
              <a:t>The peter pan culture </a:t>
            </a:r>
            <a:endParaRPr lang="en-US" dirty="0"/>
          </a:p>
        </p:txBody>
      </p:sp>
    </p:spTree>
    <p:extLst>
      <p:ext uri="{BB962C8B-B14F-4D97-AF65-F5344CB8AC3E}">
        <p14:creationId xmlns:p14="http://schemas.microsoft.com/office/powerpoint/2010/main" val="35193303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10000"/>
          </a:bodyPr>
          <a:lstStyle/>
          <a:p>
            <a:pPr marL="342900" indent="-342900" algn="l">
              <a:buFont typeface="Arial" pitchFamily="34" charset="0"/>
              <a:buChar char="•"/>
            </a:pPr>
            <a:r>
              <a:rPr lang="en-US" dirty="0"/>
              <a:t>We are living longer and healthier lives than ever before in human history, and we are able to look and feel youthful for much longer. It is no longer unusual for women to delay having children until their late thirties or even later  (some forecasters are predicting that up to a fifth will remain childless in the not-too-distant future). </a:t>
            </a:r>
          </a:p>
          <a:p>
            <a:pPr algn="l"/>
            <a:r>
              <a:rPr lang="en-US" dirty="0"/>
              <a:t> </a:t>
            </a:r>
          </a:p>
          <a:p>
            <a:pPr marL="342900" indent="-342900" algn="l">
              <a:buFont typeface="Arial" pitchFamily="34" charset="0"/>
              <a:buChar char="•"/>
            </a:pPr>
            <a:r>
              <a:rPr lang="en-US" dirty="0"/>
              <a:t>The kind of tastes in fashion and entertainment – as well as views on marriage, commitment and responsibility – that used to be characteristic of teenagers or people in their 20s are now being expressed by people in their 30s. </a:t>
            </a:r>
          </a:p>
          <a:p>
            <a:pPr algn="l"/>
            <a:r>
              <a:rPr lang="en-US" dirty="0"/>
              <a:t> </a:t>
            </a:r>
          </a:p>
          <a:p>
            <a:pPr marL="342900" indent="-342900" algn="l">
              <a:buFont typeface="Arial" pitchFamily="34" charset="0"/>
              <a:buChar char="•"/>
            </a:pPr>
            <a:r>
              <a:rPr lang="en-US" dirty="0"/>
              <a:t>Adolescence is being stretched at both ends, with children reaching puberty earlier, and, apparently, </a:t>
            </a:r>
            <a:r>
              <a:rPr lang="en-US" dirty="0" smtClean="0"/>
              <a:t>reaching what </a:t>
            </a:r>
            <a:r>
              <a:rPr lang="en-US" dirty="0"/>
              <a:t>might be called 'maturity' considerably later.</a:t>
            </a:r>
          </a:p>
          <a:p>
            <a:pPr algn="l"/>
            <a:endParaRPr lang="en-US" dirty="0"/>
          </a:p>
        </p:txBody>
      </p:sp>
      <p:sp>
        <p:nvSpPr>
          <p:cNvPr id="3" name="Title 2"/>
          <p:cNvSpPr>
            <a:spLocks noGrp="1"/>
          </p:cNvSpPr>
          <p:nvPr>
            <p:ph type="title"/>
          </p:nvPr>
        </p:nvSpPr>
        <p:spPr/>
        <p:txBody>
          <a:bodyPr/>
          <a:lstStyle/>
          <a:p>
            <a:r>
              <a:rPr lang="en-US" dirty="0" smtClean="0"/>
              <a:t>The peter pan culture </a:t>
            </a:r>
            <a:endParaRPr lang="en-US" dirty="0"/>
          </a:p>
        </p:txBody>
      </p:sp>
    </p:spTree>
    <p:extLst>
      <p:ext uri="{BB962C8B-B14F-4D97-AF65-F5344CB8AC3E}">
        <p14:creationId xmlns:p14="http://schemas.microsoft.com/office/powerpoint/2010/main" val="20967054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342900" indent="-342900" algn="l">
              <a:buFont typeface="Arial" pitchFamily="34" charset="0"/>
              <a:buChar char="•"/>
            </a:pPr>
            <a:r>
              <a:rPr lang="en-US" sz="2400" dirty="0"/>
              <a:t>Should women take the initiative and ask men out? </a:t>
            </a:r>
          </a:p>
          <a:p>
            <a:pPr algn="l"/>
            <a:r>
              <a:rPr lang="en-US" sz="2400" dirty="0"/>
              <a:t> </a:t>
            </a:r>
          </a:p>
          <a:p>
            <a:pPr marL="342900" indent="-342900" algn="l">
              <a:buFont typeface="Arial" pitchFamily="34" charset="0"/>
              <a:buChar char="•"/>
            </a:pPr>
            <a:r>
              <a:rPr lang="en-US" sz="2400" dirty="0"/>
              <a:t>It is already established that women do in fact initiate the majority of flirtatious encounters, but this is done with subtle use of body language. </a:t>
            </a:r>
          </a:p>
          <a:p>
            <a:pPr algn="l"/>
            <a:r>
              <a:rPr lang="en-US" sz="2400" dirty="0"/>
              <a:t> </a:t>
            </a:r>
          </a:p>
          <a:p>
            <a:pPr marL="342900" indent="-342900" algn="l">
              <a:buFont typeface="Arial" pitchFamily="34" charset="0"/>
              <a:buChar char="•"/>
            </a:pPr>
            <a:r>
              <a:rPr lang="en-US" sz="2400" dirty="0"/>
              <a:t>Women may discreetly 'solicit' male attention, and convey their interest and attraction in a multitude of subtle signals, but the man is still usually expected to take the ultimate risk of asking for a date.</a:t>
            </a:r>
          </a:p>
          <a:p>
            <a:pPr algn="l"/>
            <a:endParaRPr lang="en-US" sz="2400"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sz="2700" dirty="0" smtClean="0"/>
              <a:t>The </a:t>
            </a:r>
            <a:r>
              <a:rPr lang="en-US" sz="2700" dirty="0"/>
              <a:t>Big Question</a:t>
            </a:r>
            <a:r>
              <a:rPr lang="en-US" dirty="0"/>
              <a:t/>
            </a:r>
            <a:br>
              <a:rPr lang="en-US" dirty="0"/>
            </a:br>
            <a:r>
              <a:rPr lang="en-US" dirty="0"/>
              <a:t> </a:t>
            </a:r>
            <a:br>
              <a:rPr lang="en-US" dirty="0"/>
            </a:br>
            <a:endParaRPr lang="en-US" dirty="0"/>
          </a:p>
        </p:txBody>
      </p:sp>
    </p:spTree>
    <p:extLst>
      <p:ext uri="{BB962C8B-B14F-4D97-AF65-F5344CB8AC3E}">
        <p14:creationId xmlns:p14="http://schemas.microsoft.com/office/powerpoint/2010/main" val="10831663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indent="-342900" algn="l">
              <a:buFont typeface="Arial" pitchFamily="34" charset="0"/>
              <a:buChar char="•"/>
            </a:pPr>
            <a:r>
              <a:rPr lang="en-US" dirty="0"/>
              <a:t>I</a:t>
            </a:r>
            <a:r>
              <a:rPr lang="en-US" dirty="0" smtClean="0"/>
              <a:t>n </a:t>
            </a:r>
            <a:r>
              <a:rPr lang="en-US" dirty="0"/>
              <a:t>fact, men love it when women take the initiative. Men perceive women who take the initiative in asking a man out as more sexually available. If the man, being asked out finds the woman in question reasonably attractive, the research evidence indicates that he is highly unlikely to turn her down.</a:t>
            </a:r>
          </a:p>
          <a:p>
            <a:pPr algn="l"/>
            <a:r>
              <a:rPr lang="en-US" dirty="0"/>
              <a:t> </a:t>
            </a:r>
          </a:p>
          <a:p>
            <a:pPr marL="342900" indent="-342900" algn="l">
              <a:buFont typeface="Arial" pitchFamily="34" charset="0"/>
              <a:buChar char="•"/>
            </a:pPr>
            <a:r>
              <a:rPr lang="en-US" dirty="0"/>
              <a:t>So, the risk of rejection in asking a man out (providing one chooses a man who has shown at least some evidence of initial attraction) would seem to be extremely low.</a:t>
            </a:r>
          </a:p>
          <a:p>
            <a:pPr algn="l"/>
            <a:r>
              <a:rPr lang="en-US" dirty="0"/>
              <a:t> </a:t>
            </a:r>
          </a:p>
          <a:p>
            <a:pPr marL="342900" indent="-342900" algn="l">
              <a:buFont typeface="Arial" pitchFamily="34" charset="0"/>
              <a:buChar char="•"/>
            </a:pPr>
            <a:r>
              <a:rPr lang="en-US" dirty="0"/>
              <a:t>But a woman contemplating this break with tradition must also weigh up a number of other factors</a:t>
            </a:r>
            <a:endParaRPr lang="en-US" dirty="0"/>
          </a:p>
        </p:txBody>
      </p:sp>
      <p:sp>
        <p:nvSpPr>
          <p:cNvPr id="3" name="Title 2"/>
          <p:cNvSpPr>
            <a:spLocks noGrp="1"/>
          </p:cNvSpPr>
          <p:nvPr>
            <p:ph type="title"/>
          </p:nvPr>
        </p:nvSpPr>
        <p:spPr/>
        <p:txBody>
          <a:bodyPr/>
          <a:lstStyle/>
          <a:p>
            <a:r>
              <a:rPr lang="en-US" dirty="0"/>
              <a:t>The Big Question</a:t>
            </a:r>
          </a:p>
        </p:txBody>
      </p:sp>
    </p:spTree>
    <p:extLst>
      <p:ext uri="{BB962C8B-B14F-4D97-AF65-F5344CB8AC3E}">
        <p14:creationId xmlns:p14="http://schemas.microsoft.com/office/powerpoint/2010/main" val="6410493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indent="-342900" algn="l">
              <a:buFont typeface="Arial" pitchFamily="34" charset="0"/>
              <a:buChar char="•"/>
            </a:pPr>
            <a:r>
              <a:rPr lang="en-US" sz="4800" b="1" u="sng" dirty="0"/>
              <a:t>First</a:t>
            </a:r>
            <a:r>
              <a:rPr lang="en-US" dirty="0"/>
              <a:t> </a:t>
            </a:r>
            <a:r>
              <a:rPr lang="en-US" dirty="0" smtClean="0"/>
              <a:t>there </a:t>
            </a:r>
            <a:r>
              <a:rPr lang="en-US" dirty="0"/>
              <a:t>is the risk that the man will automatically regard her as more sexually available than women who do not take this initiative. </a:t>
            </a:r>
          </a:p>
          <a:p>
            <a:pPr algn="l"/>
            <a:r>
              <a:rPr lang="en-US" dirty="0"/>
              <a:t> </a:t>
            </a:r>
          </a:p>
          <a:p>
            <a:pPr marL="342900" indent="-342900" algn="l">
              <a:buFont typeface="Arial" pitchFamily="34" charset="0"/>
              <a:buChar char="•"/>
            </a:pPr>
            <a:r>
              <a:rPr lang="en-US" sz="4400" b="1" u="sng" dirty="0"/>
              <a:t>Second</a:t>
            </a:r>
            <a:r>
              <a:rPr lang="en-US" dirty="0"/>
              <a:t> If a woman is looking for respect and for something more than a one- or two-night stand, </a:t>
            </a:r>
            <a:r>
              <a:rPr lang="en-US" dirty="0" smtClean="0"/>
              <a:t>it seems </a:t>
            </a:r>
            <a:r>
              <a:rPr lang="en-US" dirty="0"/>
              <a:t>that asking a man out is not advisable.</a:t>
            </a:r>
          </a:p>
          <a:p>
            <a:r>
              <a:rPr lang="en-US" dirty="0"/>
              <a:t> </a:t>
            </a:r>
          </a:p>
        </p:txBody>
      </p:sp>
      <p:sp>
        <p:nvSpPr>
          <p:cNvPr id="3" name="Title 2"/>
          <p:cNvSpPr>
            <a:spLocks noGrp="1"/>
          </p:cNvSpPr>
          <p:nvPr>
            <p:ph type="title"/>
          </p:nvPr>
        </p:nvSpPr>
        <p:spPr/>
        <p:txBody>
          <a:bodyPr/>
          <a:lstStyle/>
          <a:p>
            <a:r>
              <a:rPr lang="en-US" dirty="0"/>
              <a:t>The Big Question</a:t>
            </a:r>
          </a:p>
        </p:txBody>
      </p:sp>
    </p:spTree>
    <p:extLst>
      <p:ext uri="{BB962C8B-B14F-4D97-AF65-F5344CB8AC3E}">
        <p14:creationId xmlns:p14="http://schemas.microsoft.com/office/powerpoint/2010/main" val="40571191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algn="l"/>
            <a:r>
              <a:rPr lang="en-US" dirty="0"/>
              <a:t>So, what is the answer to the Big Question? Should women ask men out or not?</a:t>
            </a:r>
          </a:p>
          <a:p>
            <a:pPr algn="l"/>
            <a:r>
              <a:rPr lang="en-US" dirty="0"/>
              <a:t> </a:t>
            </a:r>
          </a:p>
          <a:p>
            <a:pPr marL="342900" indent="-342900" algn="l">
              <a:buFont typeface="Arial" pitchFamily="34" charset="0"/>
              <a:buChar char="•"/>
            </a:pPr>
            <a:r>
              <a:rPr lang="en-US" dirty="0"/>
              <a:t>Leaving aside our egalitarian, feminist sensibilities, balance, males still tend towards an </a:t>
            </a:r>
            <a:r>
              <a:rPr lang="en-US" dirty="0" smtClean="0"/>
              <a:t>over-optimistic interpretation </a:t>
            </a:r>
            <a:r>
              <a:rPr lang="en-US" dirty="0"/>
              <a:t>of female signals, females still judiciously adjust their signals to encourage only selected males, while allowing males to think that they are making the choice. </a:t>
            </a:r>
          </a:p>
          <a:p>
            <a:pPr algn="l"/>
            <a:r>
              <a:rPr lang="en-US" dirty="0"/>
              <a:t> </a:t>
            </a:r>
          </a:p>
          <a:p>
            <a:pPr marL="342900" indent="-342900" algn="l">
              <a:buFont typeface="Arial" pitchFamily="34" charset="0"/>
              <a:buChar char="•"/>
            </a:pPr>
            <a:r>
              <a:rPr lang="en-US" dirty="0"/>
              <a:t>Some females may occasionally attempt to take charge of the entire process, denying males the already very </a:t>
            </a:r>
            <a:r>
              <a:rPr lang="en-US" dirty="0" smtClean="0"/>
              <a:t>small element </a:t>
            </a:r>
            <a:r>
              <a:rPr lang="en-US" dirty="0"/>
              <a:t>of control nature has left them, but the majority, perhaps wisely, stick to the tried-and-tested formula.</a:t>
            </a:r>
          </a:p>
          <a:p>
            <a:pPr marL="342900" indent="-342900" algn="l">
              <a:buFont typeface="Arial" pitchFamily="34" charset="0"/>
              <a:buChar char="•"/>
            </a:pPr>
            <a:endParaRPr lang="en-US" dirty="0"/>
          </a:p>
        </p:txBody>
      </p:sp>
      <p:sp>
        <p:nvSpPr>
          <p:cNvPr id="3" name="Title 2"/>
          <p:cNvSpPr>
            <a:spLocks noGrp="1"/>
          </p:cNvSpPr>
          <p:nvPr>
            <p:ph type="title"/>
          </p:nvPr>
        </p:nvSpPr>
        <p:spPr/>
        <p:txBody>
          <a:bodyPr/>
          <a:lstStyle/>
          <a:p>
            <a:r>
              <a:rPr lang="en-US" dirty="0"/>
              <a:t>The Big Question</a:t>
            </a:r>
          </a:p>
        </p:txBody>
      </p:sp>
    </p:spTree>
    <p:extLst>
      <p:ext uri="{BB962C8B-B14F-4D97-AF65-F5344CB8AC3E}">
        <p14:creationId xmlns:p14="http://schemas.microsoft.com/office/powerpoint/2010/main" val="4214109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FLITING HABITS </a:t>
            </a:r>
            <a:endParaRPr lang="en-US" dirty="0"/>
          </a:p>
        </p:txBody>
      </p:sp>
      <p:sp>
        <p:nvSpPr>
          <p:cNvPr id="3" name="Content Placeholder 2"/>
          <p:cNvSpPr>
            <a:spLocks noGrp="1"/>
          </p:cNvSpPr>
          <p:nvPr>
            <p:ph sz="quarter" idx="13"/>
          </p:nvPr>
        </p:nvSpPr>
        <p:spPr/>
        <p:txBody>
          <a:bodyPr>
            <a:noAutofit/>
          </a:bodyPr>
          <a:lstStyle/>
          <a:p>
            <a:pPr marL="457200" indent="-457200" algn="l">
              <a:buFont typeface="Arial" pitchFamily="34" charset="0"/>
              <a:buChar char="•"/>
            </a:pPr>
            <a:r>
              <a:rPr lang="en-US" sz="2800" dirty="0" smtClean="0"/>
              <a:t>Are flirting habits being </a:t>
            </a:r>
            <a:r>
              <a:rPr lang="en-US" sz="2800" dirty="0"/>
              <a:t>affected by modern trends and innovations, such </a:t>
            </a:r>
            <a:r>
              <a:rPr lang="en-US" sz="2800" dirty="0" smtClean="0"/>
              <a:t>as the </a:t>
            </a:r>
            <a:r>
              <a:rPr lang="en-US" sz="2800" dirty="0"/>
              <a:t>advent of email and </a:t>
            </a:r>
            <a:r>
              <a:rPr lang="en-US" sz="2800" dirty="0" smtClean="0"/>
              <a:t>internet dating</a:t>
            </a:r>
            <a:r>
              <a:rPr lang="en-US" sz="2800" dirty="0"/>
              <a:t>. </a:t>
            </a:r>
            <a:endParaRPr lang="en-US" sz="2800" dirty="0" smtClean="0"/>
          </a:p>
          <a:p>
            <a:pPr marL="457200" indent="-457200" algn="l">
              <a:buFont typeface="Arial" pitchFamily="34" charset="0"/>
              <a:buChar char="•"/>
            </a:pPr>
            <a:r>
              <a:rPr lang="en-US" sz="2800" dirty="0" smtClean="0"/>
              <a:t>Which </a:t>
            </a:r>
            <a:r>
              <a:rPr lang="en-US" sz="2800" dirty="0"/>
              <a:t>aspects of flirting are 'innate' and </a:t>
            </a:r>
            <a:r>
              <a:rPr lang="en-US" sz="2800" dirty="0" err="1" smtClean="0"/>
              <a:t>unchangeable,and</a:t>
            </a:r>
            <a:r>
              <a:rPr lang="en-US" sz="2800" dirty="0" smtClean="0"/>
              <a:t> </a:t>
            </a:r>
            <a:r>
              <a:rPr lang="en-US" sz="2800" dirty="0"/>
              <a:t>which are influenced by new sociocultural trends </a:t>
            </a:r>
            <a:r>
              <a:rPr lang="en-US" sz="2800" dirty="0" smtClean="0"/>
              <a:t>and patterns</a:t>
            </a:r>
            <a:r>
              <a:rPr lang="en-US" sz="2800" dirty="0"/>
              <a:t>? </a:t>
            </a:r>
            <a:endParaRPr lang="en-US" sz="2800" dirty="0" smtClean="0"/>
          </a:p>
          <a:p>
            <a:pPr algn="l"/>
            <a:r>
              <a:rPr lang="en-US" sz="2800" b="1" u="sng" dirty="0" smtClean="0"/>
              <a:t>And </a:t>
            </a:r>
            <a:r>
              <a:rPr lang="en-US" sz="2800" b="1" u="sng" dirty="0"/>
              <a:t>of course, the Big Question: should women </a:t>
            </a:r>
            <a:r>
              <a:rPr lang="en-US" sz="2800" b="1" u="sng" dirty="0" err="1" smtClean="0"/>
              <a:t>takethe</a:t>
            </a:r>
            <a:r>
              <a:rPr lang="en-US" sz="2800" b="1" u="sng" dirty="0" smtClean="0"/>
              <a:t> </a:t>
            </a:r>
            <a:r>
              <a:rPr lang="en-US" sz="2800" b="1" u="sng" dirty="0"/>
              <a:t>initiative and ask men out?</a:t>
            </a:r>
          </a:p>
          <a:p>
            <a:pPr algn="l"/>
            <a:endParaRPr lang="en-US" sz="2800" dirty="0"/>
          </a:p>
        </p:txBody>
      </p:sp>
    </p:spTree>
    <p:extLst>
      <p:ext uri="{BB962C8B-B14F-4D97-AF65-F5344CB8AC3E}">
        <p14:creationId xmlns:p14="http://schemas.microsoft.com/office/powerpoint/2010/main" val="9653842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dirty="0"/>
              <a:t>Parties</a:t>
            </a:r>
            <a:endParaRPr lang="en-US" dirty="0"/>
          </a:p>
          <a:p>
            <a:r>
              <a:rPr lang="en-US" dirty="0"/>
              <a:t> </a:t>
            </a:r>
          </a:p>
          <a:p>
            <a:pPr marL="342900" indent="-342900" algn="l">
              <a:buFont typeface="Arial" pitchFamily="34" charset="0"/>
              <a:buChar char="•"/>
            </a:pPr>
            <a:r>
              <a:rPr lang="en-US" dirty="0"/>
              <a:t>Christmas parties and New Year celebrations – flirtatious behavior is not only socially approved, but almost compulsory, or at the very least expected.</a:t>
            </a:r>
          </a:p>
          <a:p>
            <a:pPr algn="l"/>
            <a:r>
              <a:rPr lang="en-US" dirty="0"/>
              <a:t> </a:t>
            </a:r>
          </a:p>
          <a:p>
            <a:pPr marL="342900" indent="-342900" algn="l">
              <a:buFont typeface="Arial" pitchFamily="34" charset="0"/>
              <a:buChar char="•"/>
            </a:pPr>
            <a:r>
              <a:rPr lang="en-US" dirty="0"/>
              <a:t>'Cultural remission' does not mean shedding all your inhibitions, letting rip and behaving exactly as you please. </a:t>
            </a:r>
          </a:p>
          <a:p>
            <a:r>
              <a:rPr lang="en-US" dirty="0"/>
              <a:t> </a:t>
            </a:r>
          </a:p>
          <a:p>
            <a:pPr algn="l"/>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sz="2700" dirty="0" smtClean="0"/>
              <a:t>Flirting </a:t>
            </a:r>
            <a:r>
              <a:rPr lang="en-US" sz="2700" dirty="0"/>
              <a:t>zones</a:t>
            </a:r>
            <a:br>
              <a:rPr lang="en-US" sz="2700" dirty="0"/>
            </a:br>
            <a:endParaRPr lang="en-US" sz="2700" dirty="0"/>
          </a:p>
        </p:txBody>
      </p:sp>
    </p:spTree>
    <p:extLst>
      <p:ext uri="{BB962C8B-B14F-4D97-AF65-F5344CB8AC3E}">
        <p14:creationId xmlns:p14="http://schemas.microsoft.com/office/powerpoint/2010/main" val="10653152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b="1" dirty="0"/>
              <a:t>Drinking-places: pubs, bars and night-clubs</a:t>
            </a:r>
            <a:endParaRPr lang="en-US" dirty="0"/>
          </a:p>
          <a:p>
            <a:pPr algn="l"/>
            <a:r>
              <a:rPr lang="en-US" b="1" dirty="0"/>
              <a:t> </a:t>
            </a:r>
            <a:endParaRPr lang="en-US" dirty="0"/>
          </a:p>
          <a:p>
            <a:pPr marL="342900" indent="-342900" algn="l">
              <a:buFont typeface="Arial" pitchFamily="34" charset="0"/>
              <a:buChar char="•"/>
            </a:pPr>
            <a:r>
              <a:rPr lang="en-US" dirty="0"/>
              <a:t>Obvious choices, you would think, but although public places where alcohol is served seems appropriate, but the lack of an obvious common interest means that one still has to struggle to think of something to talk about. </a:t>
            </a:r>
          </a:p>
          <a:p>
            <a:pPr algn="l"/>
            <a:r>
              <a:rPr lang="en-US" dirty="0"/>
              <a:t> </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sz="3100" dirty="0" smtClean="0"/>
              <a:t>Flirting </a:t>
            </a:r>
            <a:r>
              <a:rPr lang="en-US" sz="3100" dirty="0"/>
              <a:t>zones</a:t>
            </a:r>
            <a:br>
              <a:rPr lang="en-US" sz="3100" dirty="0"/>
            </a:br>
            <a:endParaRPr lang="en-US" sz="3100" dirty="0"/>
          </a:p>
        </p:txBody>
      </p:sp>
    </p:spTree>
    <p:extLst>
      <p:ext uri="{BB962C8B-B14F-4D97-AF65-F5344CB8AC3E}">
        <p14:creationId xmlns:p14="http://schemas.microsoft.com/office/powerpoint/2010/main" val="13243914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b="1" dirty="0"/>
              <a:t>Learning-places: schools, universities, colleges</a:t>
            </a:r>
            <a:endParaRPr lang="en-US" dirty="0"/>
          </a:p>
          <a:p>
            <a:pPr algn="l"/>
            <a:r>
              <a:rPr lang="en-US" b="1" dirty="0"/>
              <a:t> </a:t>
            </a:r>
            <a:endParaRPr lang="en-US" dirty="0"/>
          </a:p>
          <a:p>
            <a:pPr marL="342900" indent="-342900" algn="l">
              <a:buFont typeface="Arial" pitchFamily="34" charset="0"/>
              <a:buChar char="•"/>
            </a:pPr>
            <a:r>
              <a:rPr lang="en-US" dirty="0"/>
              <a:t>Almost all educational establishments are hot-beds of flirting. The shared lifestyle and concerns of students, and the informal atmosphere, make it easy for them to initiate conversation with each other. Simply by being students, flirting partners automatically have a great deal in common, and do not need to struggle to find topics of mutual interest.</a:t>
            </a:r>
          </a:p>
          <a:p>
            <a:r>
              <a:rPr lang="en-US" dirty="0"/>
              <a:t> </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sz="3100" dirty="0" smtClean="0"/>
              <a:t>Flirting </a:t>
            </a:r>
            <a:r>
              <a:rPr lang="en-US" sz="3100" dirty="0"/>
              <a:t>zones</a:t>
            </a:r>
            <a:br>
              <a:rPr lang="en-US" sz="3100" dirty="0"/>
            </a:br>
            <a:endParaRPr lang="en-US" sz="3100" dirty="0"/>
          </a:p>
        </p:txBody>
      </p:sp>
    </p:spTree>
    <p:extLst>
      <p:ext uri="{BB962C8B-B14F-4D97-AF65-F5344CB8AC3E}">
        <p14:creationId xmlns:p14="http://schemas.microsoft.com/office/powerpoint/2010/main" val="34157981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b="1" dirty="0"/>
              <a:t>Singles' events and dating agencies</a:t>
            </a:r>
            <a:endParaRPr lang="en-US" dirty="0"/>
          </a:p>
          <a:p>
            <a:pPr algn="l"/>
            <a:r>
              <a:rPr lang="en-US" b="1" dirty="0"/>
              <a:t> </a:t>
            </a:r>
            <a:endParaRPr lang="en-US" dirty="0"/>
          </a:p>
          <a:p>
            <a:pPr marL="342900" indent="-342900" algn="l">
              <a:buFont typeface="Arial" pitchFamily="34" charset="0"/>
              <a:buChar char="•"/>
            </a:pPr>
            <a:r>
              <a:rPr lang="en-US" dirty="0"/>
              <a:t>Many people are embarrassed to admit to 'resorting' to dating agencies: they feel it is undignified, an admission of failure. The truth is, however, that there is nothing at all unnatural or undignified about organized matchmaking</a:t>
            </a:r>
          </a:p>
          <a:p>
            <a:pPr algn="l"/>
            <a:r>
              <a:rPr lang="en-US" dirty="0"/>
              <a:t> </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sz="2700" dirty="0" smtClean="0"/>
              <a:t>Flirting </a:t>
            </a:r>
            <a:r>
              <a:rPr lang="en-US" sz="2700" dirty="0"/>
              <a:t>zones</a:t>
            </a:r>
            <a:br>
              <a:rPr lang="en-US" sz="2700" dirty="0"/>
            </a:br>
            <a:endParaRPr lang="en-US" sz="2700" dirty="0"/>
          </a:p>
        </p:txBody>
      </p:sp>
    </p:spTree>
    <p:extLst>
      <p:ext uri="{BB962C8B-B14F-4D97-AF65-F5344CB8AC3E}">
        <p14:creationId xmlns:p14="http://schemas.microsoft.com/office/powerpoint/2010/main" val="8789991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algn="l"/>
            <a:r>
              <a:rPr lang="en-US" sz="4800" dirty="0"/>
              <a:t>To behave or act amorously without</a:t>
            </a:r>
          </a:p>
          <a:p>
            <a:pPr algn="l"/>
            <a:r>
              <a:rPr lang="en-US" sz="4800" dirty="0"/>
              <a:t>emotional commitment' or 'To make playfully romantic or</a:t>
            </a:r>
          </a:p>
          <a:p>
            <a:pPr algn="l"/>
            <a:r>
              <a:rPr lang="en-US" sz="4800" dirty="0"/>
              <a:t>sexual overtures'.</a:t>
            </a:r>
            <a:endParaRPr lang="en-US" sz="4800" dirty="0"/>
          </a:p>
        </p:txBody>
      </p:sp>
      <p:sp>
        <p:nvSpPr>
          <p:cNvPr id="3" name="Title 2"/>
          <p:cNvSpPr>
            <a:spLocks noGrp="1"/>
          </p:cNvSpPr>
          <p:nvPr>
            <p:ph type="title"/>
          </p:nvPr>
        </p:nvSpPr>
        <p:spPr/>
        <p:txBody>
          <a:bodyPr>
            <a:normAutofit/>
          </a:bodyPr>
          <a:lstStyle/>
          <a:p>
            <a:r>
              <a:rPr lang="en-US" sz="2800" dirty="0" smtClean="0"/>
              <a:t>What is flirting? </a:t>
            </a:r>
            <a:endParaRPr lang="en-US" sz="2800" dirty="0"/>
          </a:p>
        </p:txBody>
      </p:sp>
    </p:spTree>
    <p:extLst>
      <p:ext uri="{BB962C8B-B14F-4D97-AF65-F5344CB8AC3E}">
        <p14:creationId xmlns:p14="http://schemas.microsoft.com/office/powerpoint/2010/main" val="234040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pPr algn="l"/>
            <a:r>
              <a:rPr lang="en-US" sz="2800" dirty="0"/>
              <a:t>There is flirting for</a:t>
            </a:r>
          </a:p>
          <a:p>
            <a:pPr algn="l"/>
            <a:r>
              <a:rPr lang="en-US" sz="2800" dirty="0"/>
              <a:t>fun – the sense conveyed by the dictionary </a:t>
            </a:r>
            <a:r>
              <a:rPr lang="en-US" sz="2800" dirty="0" smtClean="0"/>
              <a:t>definitions – </a:t>
            </a:r>
            <a:endParaRPr lang="en-US" sz="2800" dirty="0"/>
          </a:p>
          <a:p>
            <a:pPr algn="l"/>
            <a:r>
              <a:rPr lang="en-US" sz="2800" dirty="0"/>
              <a:t>there is also what we might call 'flirting with intent', that </a:t>
            </a:r>
            <a:r>
              <a:rPr lang="en-US" sz="2800" dirty="0" smtClean="0"/>
              <a:t>is flirting </a:t>
            </a:r>
            <a:r>
              <a:rPr lang="en-US" sz="2800" dirty="0"/>
              <a:t>as part of the mate-selection and courtship process</a:t>
            </a:r>
            <a:r>
              <a:rPr lang="en-US" sz="2800" dirty="0" smtClean="0"/>
              <a:t>:</a:t>
            </a:r>
          </a:p>
          <a:p>
            <a:pPr algn="l"/>
            <a:endParaRPr lang="en-US" sz="2800" dirty="0"/>
          </a:p>
          <a:p>
            <a:pPr algn="l"/>
            <a:r>
              <a:rPr lang="en-US" sz="2800" b="1" u="sng" dirty="0"/>
              <a:t>flirting to get someone into bed, or into a relationship.</a:t>
            </a:r>
            <a:endParaRPr lang="en-US" sz="2800" b="1" u="sng" dirty="0"/>
          </a:p>
        </p:txBody>
      </p:sp>
      <p:sp>
        <p:nvSpPr>
          <p:cNvPr id="3" name="Title 2"/>
          <p:cNvSpPr>
            <a:spLocks noGrp="1"/>
          </p:cNvSpPr>
          <p:nvPr>
            <p:ph type="title"/>
          </p:nvPr>
        </p:nvSpPr>
        <p:spPr/>
        <p:txBody>
          <a:bodyPr/>
          <a:lstStyle/>
          <a:p>
            <a:r>
              <a:rPr lang="en-US" dirty="0"/>
              <a:t>Two types of flirting</a:t>
            </a:r>
            <a:endParaRPr lang="en-US" dirty="0"/>
          </a:p>
        </p:txBody>
      </p:sp>
    </p:spTree>
    <p:extLst>
      <p:ext uri="{BB962C8B-B14F-4D97-AF65-F5344CB8AC3E}">
        <p14:creationId xmlns:p14="http://schemas.microsoft.com/office/powerpoint/2010/main" val="2982860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dirty="0" smtClean="0"/>
              <a:t>Human flirtation </a:t>
            </a:r>
            <a:r>
              <a:rPr lang="en-US" dirty="0"/>
              <a:t>involves sequences of gestures and expressions not</a:t>
            </a:r>
          </a:p>
          <a:p>
            <a:pPr algn="l"/>
            <a:r>
              <a:rPr lang="en-US" dirty="0"/>
              <a:t>unlike the 'courtship dances' of birds and other animals that we</a:t>
            </a:r>
          </a:p>
          <a:p>
            <a:pPr algn="l"/>
            <a:r>
              <a:rPr lang="en-US" dirty="0"/>
              <a:t>see on wildlife </a:t>
            </a:r>
            <a:r>
              <a:rPr lang="en-US" dirty="0" smtClean="0"/>
              <a:t>programs</a:t>
            </a:r>
            <a:r>
              <a:rPr lang="en-US" dirty="0"/>
              <a:t>. </a:t>
            </a:r>
            <a:endParaRPr lang="en-US" dirty="0" smtClean="0"/>
          </a:p>
          <a:p>
            <a:pPr algn="l"/>
            <a:endParaRPr lang="en-US" dirty="0"/>
          </a:p>
          <a:p>
            <a:pPr algn="l"/>
            <a:r>
              <a:rPr lang="en-US" dirty="0" smtClean="0"/>
              <a:t>Characteristic </a:t>
            </a:r>
            <a:r>
              <a:rPr lang="en-US" dirty="0"/>
              <a:t>features of the</a:t>
            </a:r>
          </a:p>
          <a:p>
            <a:pPr algn="l"/>
            <a:r>
              <a:rPr lang="en-US" dirty="0"/>
              <a:t>human flirtation sequence include </a:t>
            </a:r>
            <a:r>
              <a:rPr lang="en-US" dirty="0" smtClean="0"/>
              <a:t>(</a:t>
            </a:r>
            <a:r>
              <a:rPr lang="en-US" dirty="0"/>
              <a:t>intense eye contact), the smile, body</a:t>
            </a:r>
          </a:p>
          <a:p>
            <a:pPr algn="l"/>
            <a:r>
              <a:rPr lang="en-US" dirty="0"/>
              <a:t>synchrony, female coy looks and head-tossing, and male</a:t>
            </a:r>
          </a:p>
          <a:p>
            <a:pPr algn="l"/>
            <a:r>
              <a:rPr lang="en-US" dirty="0"/>
              <a:t>chest-thrusting.</a:t>
            </a:r>
            <a:endParaRPr lang="en-US" dirty="0"/>
          </a:p>
        </p:txBody>
      </p:sp>
      <p:sp>
        <p:nvSpPr>
          <p:cNvPr id="3" name="Title 2"/>
          <p:cNvSpPr>
            <a:spLocks noGrp="1"/>
          </p:cNvSpPr>
          <p:nvPr>
            <p:ph type="title"/>
          </p:nvPr>
        </p:nvSpPr>
        <p:spPr/>
        <p:txBody>
          <a:bodyPr/>
          <a:lstStyle/>
          <a:p>
            <a:r>
              <a:rPr lang="en-US" dirty="0" smtClean="0"/>
              <a:t>Flirting gestures </a:t>
            </a:r>
            <a:endParaRPr lang="en-US" dirty="0"/>
          </a:p>
        </p:txBody>
      </p:sp>
    </p:spTree>
    <p:extLst>
      <p:ext uri="{BB962C8B-B14F-4D97-AF65-F5344CB8AC3E}">
        <p14:creationId xmlns:p14="http://schemas.microsoft.com/office/powerpoint/2010/main" val="42452155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dirty="0"/>
              <a:t>The initial stages of 'flirting with intent' can thus appear, to the</a:t>
            </a:r>
          </a:p>
          <a:p>
            <a:pPr algn="l"/>
            <a:r>
              <a:rPr lang="en-US" dirty="0"/>
              <a:t>naked eye, indistinguishable from 'flirting for fun' – and this</a:t>
            </a:r>
          </a:p>
          <a:p>
            <a:pPr algn="l"/>
            <a:r>
              <a:rPr lang="en-US" dirty="0"/>
              <a:t>similarity can be a source of confusion and misunderstanding,</a:t>
            </a:r>
          </a:p>
          <a:p>
            <a:pPr algn="l"/>
            <a:r>
              <a:rPr lang="en-US" dirty="0"/>
              <a:t>most problematically when a bit of flirtatious banter is</a:t>
            </a:r>
          </a:p>
          <a:p>
            <a:pPr algn="l"/>
            <a:r>
              <a:rPr lang="en-US" dirty="0"/>
              <a:t>mistaken for something more serious. We may be 'wired to</a:t>
            </a:r>
          </a:p>
          <a:p>
            <a:pPr algn="l"/>
            <a:r>
              <a:rPr lang="en-US" dirty="0"/>
              <a:t>flirt', but it seems that the wires can sometimes get crossed.</a:t>
            </a:r>
          </a:p>
          <a:p>
            <a:r>
              <a:rPr lang="en-US" i="1" dirty="0" smtClean="0"/>
              <a:t>"</a:t>
            </a:r>
            <a:r>
              <a:rPr lang="en-US" i="1" dirty="0"/>
              <a:t>If flirting is instinctive, why do we get it wrong? Why</a:t>
            </a:r>
          </a:p>
          <a:p>
            <a:r>
              <a:rPr lang="en-US" i="1" dirty="0"/>
              <a:t>are there so many misunderstandings?"</a:t>
            </a:r>
            <a:endParaRPr lang="en-US" dirty="0"/>
          </a:p>
        </p:txBody>
      </p:sp>
      <p:sp>
        <p:nvSpPr>
          <p:cNvPr id="3" name="Title 2"/>
          <p:cNvSpPr>
            <a:spLocks noGrp="1"/>
          </p:cNvSpPr>
          <p:nvPr>
            <p:ph type="title"/>
          </p:nvPr>
        </p:nvSpPr>
        <p:spPr/>
        <p:txBody>
          <a:bodyPr/>
          <a:lstStyle/>
          <a:p>
            <a:r>
              <a:rPr lang="en-US" dirty="0" smtClean="0"/>
              <a:t>Flirting confusion </a:t>
            </a:r>
            <a:endParaRPr lang="en-US" dirty="0"/>
          </a:p>
        </p:txBody>
      </p:sp>
    </p:spTree>
    <p:extLst>
      <p:ext uri="{BB962C8B-B14F-4D97-AF65-F5344CB8AC3E}">
        <p14:creationId xmlns:p14="http://schemas.microsoft.com/office/powerpoint/2010/main" val="3580384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342900" indent="-342900" algn="l">
              <a:buFont typeface="Arial" pitchFamily="34" charset="0"/>
              <a:buChar char="•"/>
            </a:pPr>
            <a:r>
              <a:rPr lang="en-US" dirty="0"/>
              <a:t>The answer is that although we are programmed to </a:t>
            </a:r>
            <a:r>
              <a:rPr lang="en-US" dirty="0" smtClean="0"/>
              <a:t>flirt, flirting</a:t>
            </a:r>
            <a:r>
              <a:rPr lang="en-US" dirty="0"/>
              <a:t>, like every other 'instinctive' human activity, involves </a:t>
            </a:r>
            <a:r>
              <a:rPr lang="en-US" dirty="0" smtClean="0"/>
              <a:t>an element </a:t>
            </a:r>
            <a:r>
              <a:rPr lang="en-US" dirty="0"/>
              <a:t>of social learning. </a:t>
            </a:r>
            <a:endParaRPr lang="en-US" dirty="0" smtClean="0"/>
          </a:p>
          <a:p>
            <a:pPr algn="l"/>
            <a:endParaRPr lang="en-US" dirty="0"/>
          </a:p>
          <a:p>
            <a:pPr marL="342900" indent="-342900" algn="l">
              <a:buFont typeface="Arial" pitchFamily="34" charset="0"/>
              <a:buChar char="•"/>
            </a:pPr>
            <a:r>
              <a:rPr lang="en-US" dirty="0" smtClean="0"/>
              <a:t>These </a:t>
            </a:r>
            <a:r>
              <a:rPr lang="en-US" dirty="0"/>
              <a:t>rules dictate where, </a:t>
            </a:r>
            <a:r>
              <a:rPr lang="en-US" dirty="0" smtClean="0"/>
              <a:t>when, with </a:t>
            </a:r>
            <a:r>
              <a:rPr lang="en-US" dirty="0"/>
              <a:t>whom and in what manner we flirt. </a:t>
            </a:r>
            <a:endParaRPr lang="en-US" dirty="0" smtClean="0"/>
          </a:p>
          <a:p>
            <a:pPr algn="l"/>
            <a:endParaRPr lang="en-US" dirty="0"/>
          </a:p>
          <a:p>
            <a:pPr marL="342900" indent="-342900" algn="l">
              <a:buFont typeface="Arial" pitchFamily="34" charset="0"/>
              <a:buChar char="•"/>
            </a:pPr>
            <a:r>
              <a:rPr lang="en-US" dirty="0" smtClean="0"/>
              <a:t>We </a:t>
            </a:r>
            <a:r>
              <a:rPr lang="en-US" dirty="0"/>
              <a:t>only become aware of the rules when </a:t>
            </a:r>
            <a:r>
              <a:rPr lang="en-US" dirty="0" smtClean="0"/>
              <a:t>someone commits </a:t>
            </a:r>
            <a:r>
              <a:rPr lang="en-US" dirty="0"/>
              <a:t>a breach of this etiquette – by flirting with the </a:t>
            </a:r>
            <a:r>
              <a:rPr lang="en-US" dirty="0" smtClean="0"/>
              <a:t>wrong person</a:t>
            </a:r>
            <a:r>
              <a:rPr lang="en-US" dirty="0"/>
              <a:t>, perhaps, or at an inappropriate time or place. </a:t>
            </a:r>
            <a:endParaRPr lang="en-US" dirty="0" smtClean="0"/>
          </a:p>
          <a:p>
            <a:pPr algn="l"/>
            <a:endParaRPr lang="en-US" dirty="0"/>
          </a:p>
          <a:p>
            <a:pPr marL="342900" indent="-342900" algn="l">
              <a:buFont typeface="Arial" pitchFamily="34" charset="0"/>
              <a:buChar char="•"/>
            </a:pPr>
            <a:r>
              <a:rPr lang="en-US" dirty="0" smtClean="0"/>
              <a:t>This </a:t>
            </a:r>
            <a:r>
              <a:rPr lang="en-US" dirty="0"/>
              <a:t>potential for misunderstanding and </a:t>
            </a:r>
            <a:r>
              <a:rPr lang="en-US" dirty="0" smtClean="0"/>
              <a:t>confusion helps </a:t>
            </a:r>
            <a:r>
              <a:rPr lang="en-US" dirty="0"/>
              <a:t>to explain the popularity of self-help books on </a:t>
            </a:r>
            <a:r>
              <a:rPr lang="en-US" dirty="0" smtClean="0"/>
              <a:t>flirting and </a:t>
            </a:r>
            <a:r>
              <a:rPr lang="en-US" dirty="0"/>
              <a:t>dating manuals</a:t>
            </a:r>
            <a:r>
              <a:rPr lang="en-US" dirty="0" smtClean="0"/>
              <a:t>.</a:t>
            </a:r>
            <a:endParaRPr lang="en-US" dirty="0"/>
          </a:p>
        </p:txBody>
      </p:sp>
      <p:sp>
        <p:nvSpPr>
          <p:cNvPr id="3" name="Title 2"/>
          <p:cNvSpPr>
            <a:spLocks noGrp="1"/>
          </p:cNvSpPr>
          <p:nvPr>
            <p:ph type="title"/>
          </p:nvPr>
        </p:nvSpPr>
        <p:spPr/>
        <p:txBody>
          <a:bodyPr/>
          <a:lstStyle/>
          <a:p>
            <a:r>
              <a:rPr lang="en-US" dirty="0" smtClean="0"/>
              <a:t>Self help (pop culture) </a:t>
            </a:r>
            <a:endParaRPr lang="en-US" dirty="0"/>
          </a:p>
        </p:txBody>
      </p:sp>
    </p:spTree>
    <p:extLst>
      <p:ext uri="{BB962C8B-B14F-4D97-AF65-F5344CB8AC3E}">
        <p14:creationId xmlns:p14="http://schemas.microsoft.com/office/powerpoint/2010/main" val="3488870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pPr algn="l"/>
            <a:r>
              <a:rPr lang="en-US" sz="2400" dirty="0" smtClean="0"/>
              <a:t>Misunderstandings </a:t>
            </a:r>
            <a:r>
              <a:rPr lang="en-US" sz="2400" dirty="0"/>
              <a:t>can </a:t>
            </a:r>
            <a:r>
              <a:rPr lang="en-US" sz="2400" dirty="0" smtClean="0"/>
              <a:t>arise, for </a:t>
            </a:r>
            <a:r>
              <a:rPr lang="en-US" sz="2400" dirty="0"/>
              <a:t>example, from the fact that men tend to mistake </a:t>
            </a:r>
            <a:r>
              <a:rPr lang="en-US" sz="2400" dirty="0" smtClean="0"/>
              <a:t>women's friendliness </a:t>
            </a:r>
            <a:r>
              <a:rPr lang="en-US" sz="2400" dirty="0"/>
              <a:t>for sexual interest. </a:t>
            </a:r>
            <a:endParaRPr lang="en-US" sz="2400" dirty="0" smtClean="0"/>
          </a:p>
          <a:p>
            <a:pPr marL="457200" indent="-457200" algn="l">
              <a:buFont typeface="Arial" pitchFamily="34" charset="0"/>
              <a:buChar char="•"/>
            </a:pPr>
            <a:r>
              <a:rPr lang="en-US" b="1" u="sng" dirty="0" smtClean="0"/>
              <a:t>In </a:t>
            </a:r>
            <a:r>
              <a:rPr lang="en-US" b="1" u="sng" dirty="0"/>
              <a:t>fact, research has shown </a:t>
            </a:r>
            <a:r>
              <a:rPr lang="en-US" b="1" u="sng" dirty="0" smtClean="0"/>
              <a:t>that men </a:t>
            </a:r>
            <a:r>
              <a:rPr lang="en-US" b="1" u="sng" dirty="0"/>
              <a:t>are inclined to interpret almost any positive </a:t>
            </a:r>
            <a:r>
              <a:rPr lang="en-US" b="1" u="sng" dirty="0" smtClean="0"/>
              <a:t>female behavior </a:t>
            </a:r>
            <a:r>
              <a:rPr lang="en-US" b="1" u="sng" dirty="0"/>
              <a:t>as a sign of sexual availability.</a:t>
            </a:r>
          </a:p>
          <a:p>
            <a:pPr algn="l"/>
            <a:r>
              <a:rPr lang="en-US" sz="2400" dirty="0" smtClean="0"/>
              <a:t>Although </a:t>
            </a:r>
            <a:r>
              <a:rPr lang="en-US" sz="2400" dirty="0"/>
              <a:t>male over-optimism is natural, and not a sign </a:t>
            </a:r>
            <a:r>
              <a:rPr lang="en-US" sz="2400" dirty="0" smtClean="0"/>
              <a:t>that men </a:t>
            </a:r>
            <a:r>
              <a:rPr lang="en-US" sz="2400" dirty="0"/>
              <a:t>are stupid or </a:t>
            </a:r>
            <a:r>
              <a:rPr lang="en-US" sz="2400" dirty="0" smtClean="0"/>
              <a:t>deluded</a:t>
            </a:r>
          </a:p>
          <a:p>
            <a:pPr marL="457200" indent="-457200" algn="l">
              <a:buFont typeface="Arial" pitchFamily="34" charset="0"/>
              <a:buChar char="•"/>
            </a:pPr>
            <a:r>
              <a:rPr lang="en-US" b="1" u="sng" dirty="0" smtClean="0"/>
              <a:t>there </a:t>
            </a:r>
            <a:r>
              <a:rPr lang="en-US" b="1" u="sng" dirty="0"/>
              <a:t>is also evidence to </a:t>
            </a:r>
            <a:r>
              <a:rPr lang="en-US" b="1" u="sng" dirty="0" smtClean="0"/>
              <a:t>suggest that </a:t>
            </a:r>
            <a:r>
              <a:rPr lang="en-US" b="1" u="sng" dirty="0"/>
              <a:t>women </a:t>
            </a:r>
            <a:r>
              <a:rPr lang="en-US" b="1" u="sng" dirty="0" smtClean="0"/>
              <a:t>are naturally </a:t>
            </a:r>
            <a:r>
              <a:rPr lang="en-US" b="1" u="sng" dirty="0"/>
              <a:t>more socially skilled than men, </a:t>
            </a:r>
            <a:r>
              <a:rPr lang="en-US" b="1" u="sng" dirty="0" smtClean="0"/>
              <a:t>better at </a:t>
            </a:r>
            <a:r>
              <a:rPr lang="en-US" b="1" u="sng" dirty="0"/>
              <a:t>interpreting people's </a:t>
            </a:r>
            <a:r>
              <a:rPr lang="en-US" b="1" u="sng" dirty="0" smtClean="0"/>
              <a:t>behavior </a:t>
            </a:r>
            <a:r>
              <a:rPr lang="en-US" b="1" u="sng" dirty="0"/>
              <a:t>and </a:t>
            </a:r>
            <a:r>
              <a:rPr lang="en-US" b="1" u="sng" dirty="0" smtClean="0"/>
              <a:t>responding appropriately</a:t>
            </a:r>
            <a:r>
              <a:rPr lang="en-US" b="1" u="sng" dirty="0"/>
              <a:t>. (Some scientists have even claimed that </a:t>
            </a:r>
            <a:r>
              <a:rPr lang="en-US" b="1" u="sng" dirty="0" smtClean="0"/>
              <a:t>women have </a:t>
            </a:r>
            <a:r>
              <a:rPr lang="en-US" b="1" u="sng" dirty="0"/>
              <a:t>a special 'diplomacy gene' which men lack.)</a:t>
            </a:r>
            <a:endParaRPr lang="en-US" b="1" u="sng" dirty="0"/>
          </a:p>
        </p:txBody>
      </p:sp>
      <p:sp>
        <p:nvSpPr>
          <p:cNvPr id="3" name="Title 2"/>
          <p:cNvSpPr>
            <a:spLocks noGrp="1"/>
          </p:cNvSpPr>
          <p:nvPr>
            <p:ph type="title"/>
          </p:nvPr>
        </p:nvSpPr>
        <p:spPr/>
        <p:txBody>
          <a:bodyPr/>
          <a:lstStyle/>
          <a:p>
            <a:r>
              <a:rPr lang="en-US" dirty="0" smtClean="0"/>
              <a:t>Optimistic males </a:t>
            </a:r>
            <a:endParaRPr lang="en-US" dirty="0"/>
          </a:p>
        </p:txBody>
      </p:sp>
    </p:spTree>
    <p:extLst>
      <p:ext uri="{BB962C8B-B14F-4D97-AF65-F5344CB8AC3E}">
        <p14:creationId xmlns:p14="http://schemas.microsoft.com/office/powerpoint/2010/main" val="27392504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981200"/>
            <a:ext cx="8229600" cy="4075176"/>
          </a:xfrm>
        </p:spPr>
        <p:txBody>
          <a:bodyPr>
            <a:noAutofit/>
          </a:bodyPr>
          <a:lstStyle/>
          <a:p>
            <a:pPr marL="285750" indent="-285750" algn="l">
              <a:buFont typeface="Arial" pitchFamily="34" charset="0"/>
              <a:buChar char="•"/>
            </a:pPr>
            <a:r>
              <a:rPr lang="en-US" sz="1800" dirty="0"/>
              <a:t>women send highly ambiguous, deceptive </a:t>
            </a:r>
            <a:r>
              <a:rPr lang="en-US" sz="1800" dirty="0" smtClean="0"/>
              <a:t>signals, particularly </a:t>
            </a:r>
            <a:r>
              <a:rPr lang="en-US" sz="1800" dirty="0"/>
              <a:t>in the first minute of an encounter with a male</a:t>
            </a:r>
            <a:r>
              <a:rPr lang="en-US" sz="1800" dirty="0" smtClean="0"/>
              <a:t>. </a:t>
            </a:r>
            <a:r>
              <a:rPr lang="en-US" sz="1800" dirty="0"/>
              <a:t>Women, albeit </a:t>
            </a:r>
            <a:r>
              <a:rPr lang="en-US" sz="1800" dirty="0" smtClean="0"/>
              <a:t>unconsciously, send </a:t>
            </a:r>
            <a:r>
              <a:rPr lang="en-US" sz="1800" dirty="0"/>
              <a:t>unpredictable, misleading signals to 'trick' men </a:t>
            </a:r>
            <a:r>
              <a:rPr lang="en-US" sz="1800" dirty="0" smtClean="0"/>
              <a:t>into revealing </a:t>
            </a:r>
            <a:r>
              <a:rPr lang="en-US" sz="1800" dirty="0"/>
              <a:t>more of their real intentions than they </a:t>
            </a:r>
            <a:r>
              <a:rPr lang="en-US" sz="1800" dirty="0" smtClean="0"/>
              <a:t>would otherwise </a:t>
            </a:r>
            <a:r>
              <a:rPr lang="en-US" sz="1800" dirty="0"/>
              <a:t>do. </a:t>
            </a:r>
            <a:endParaRPr lang="en-US" sz="1800" dirty="0" smtClean="0"/>
          </a:p>
          <a:p>
            <a:pPr marL="285750" indent="-285750" algn="l">
              <a:buFont typeface="Arial" pitchFamily="34" charset="0"/>
              <a:buChar char="•"/>
            </a:pPr>
            <a:endParaRPr lang="en-US" sz="1800" dirty="0" smtClean="0"/>
          </a:p>
          <a:p>
            <a:pPr marL="285750" indent="-285750" algn="l">
              <a:buFont typeface="Arial" pitchFamily="34" charset="0"/>
              <a:buChar char="•"/>
            </a:pPr>
            <a:r>
              <a:rPr lang="en-US" sz="1800" dirty="0" smtClean="0"/>
              <a:t>women </a:t>
            </a:r>
            <a:r>
              <a:rPr lang="en-US" sz="1800" dirty="0"/>
              <a:t>manipulate men into 'showing their hand' </a:t>
            </a:r>
            <a:r>
              <a:rPr lang="en-US" sz="1800" dirty="0" smtClean="0"/>
              <a:t>–expressing </a:t>
            </a:r>
            <a:r>
              <a:rPr lang="en-US" sz="1800" dirty="0"/>
              <a:t>their interests and intentions verbally – allowing </a:t>
            </a:r>
            <a:r>
              <a:rPr lang="en-US" sz="1800" dirty="0" smtClean="0"/>
              <a:t>the female </a:t>
            </a:r>
            <a:r>
              <a:rPr lang="en-US" sz="1800" dirty="0"/>
              <a:t>to evaluate the male's suitability as a potential mate</a:t>
            </a:r>
            <a:r>
              <a:rPr lang="en-US" sz="1800" dirty="0" smtClean="0"/>
              <a:t>.</a:t>
            </a:r>
            <a:r>
              <a:rPr lang="en-US" sz="1800" dirty="0"/>
              <a:t> </a:t>
            </a:r>
            <a:endParaRPr lang="en-US" sz="1800" dirty="0" smtClean="0"/>
          </a:p>
          <a:p>
            <a:pPr algn="l"/>
            <a:endParaRPr lang="en-US" sz="1800" dirty="0" smtClean="0"/>
          </a:p>
          <a:p>
            <a:pPr marL="285750" indent="-285750" algn="l">
              <a:buFont typeface="Arial" pitchFamily="34" charset="0"/>
              <a:buChar char="•"/>
            </a:pPr>
            <a:r>
              <a:rPr lang="en-US" sz="1800" dirty="0" smtClean="0"/>
              <a:t>It </a:t>
            </a:r>
            <a:r>
              <a:rPr lang="en-US" sz="1800" dirty="0"/>
              <a:t>is perhaps not entirely surprising, given the levels </a:t>
            </a:r>
            <a:r>
              <a:rPr lang="en-US" sz="1800" dirty="0" smtClean="0"/>
              <a:t>of ambiguity </a:t>
            </a:r>
            <a:r>
              <a:rPr lang="en-US" sz="1800" dirty="0"/>
              <a:t>and deception to which they are subjected, </a:t>
            </a:r>
            <a:r>
              <a:rPr lang="en-US" sz="1800" dirty="0" smtClean="0"/>
              <a:t>that males </a:t>
            </a:r>
            <a:r>
              <a:rPr lang="en-US" sz="1800" dirty="0"/>
              <a:t>of the species tend to become confused. </a:t>
            </a:r>
            <a:endParaRPr lang="en-US" sz="1800" dirty="0" smtClean="0"/>
          </a:p>
          <a:p>
            <a:pPr algn="l"/>
            <a:r>
              <a:rPr lang="en-US" sz="1800" dirty="0"/>
              <a:t>	</a:t>
            </a:r>
            <a:r>
              <a:rPr lang="en-US" sz="1400" dirty="0" smtClean="0"/>
              <a:t>“this may </a:t>
            </a:r>
            <a:r>
              <a:rPr lang="en-US" sz="1400" dirty="0"/>
              <a:t>result in </a:t>
            </a:r>
            <a:r>
              <a:rPr lang="en-US" sz="1400" dirty="0" smtClean="0"/>
              <a:t>men's overestimation </a:t>
            </a:r>
            <a:r>
              <a:rPr lang="en-US" sz="1400" dirty="0"/>
              <a:t>of female sexual interest."</a:t>
            </a:r>
            <a:endParaRPr lang="en-US" sz="1400" dirty="0"/>
          </a:p>
        </p:txBody>
      </p:sp>
      <p:sp>
        <p:nvSpPr>
          <p:cNvPr id="3" name="Title 2"/>
          <p:cNvSpPr>
            <a:spLocks noGrp="1"/>
          </p:cNvSpPr>
          <p:nvPr>
            <p:ph type="title"/>
          </p:nvPr>
        </p:nvSpPr>
        <p:spPr/>
        <p:txBody>
          <a:bodyPr/>
          <a:lstStyle/>
          <a:p>
            <a:r>
              <a:rPr lang="en-US" dirty="0" smtClean="0"/>
              <a:t>Female deceptiveness </a:t>
            </a:r>
            <a:endParaRPr lang="en-US" dirty="0"/>
          </a:p>
        </p:txBody>
      </p:sp>
    </p:spTree>
    <p:extLst>
      <p:ext uri="{BB962C8B-B14F-4D97-AF65-F5344CB8AC3E}">
        <p14:creationId xmlns:p14="http://schemas.microsoft.com/office/powerpoint/2010/main" val="37266286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411</TotalTime>
  <Words>1024</Words>
  <Application>Microsoft Office PowerPoint</Application>
  <PresentationFormat>On-screen Show (4:3)</PresentationFormat>
  <Paragraphs>144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BlackTie</vt:lpstr>
      <vt:lpstr>PowerPoint Presentation</vt:lpstr>
      <vt:lpstr>FLITING HABITS </vt:lpstr>
      <vt:lpstr>What is flirting? </vt:lpstr>
      <vt:lpstr>Two types of flirting</vt:lpstr>
      <vt:lpstr>Flirting gestures </vt:lpstr>
      <vt:lpstr>Flirting confusion </vt:lpstr>
      <vt:lpstr>Self help (pop culture) </vt:lpstr>
      <vt:lpstr>Optimistic males </vt:lpstr>
      <vt:lpstr>Female deceptiveness </vt:lpstr>
      <vt:lpstr>Mate selection patterns</vt:lpstr>
      <vt:lpstr>  The rise of the 'singleton'   </vt:lpstr>
      <vt:lpstr>The rise of the 'singleton</vt:lpstr>
      <vt:lpstr>The rise of the 'singleton</vt:lpstr>
      <vt:lpstr>The peter pan culture </vt:lpstr>
      <vt:lpstr>The peter pan culture </vt:lpstr>
      <vt:lpstr>  The Big Question   </vt:lpstr>
      <vt:lpstr>The Big Question</vt:lpstr>
      <vt:lpstr>The Big Question</vt:lpstr>
      <vt:lpstr>The Big Question</vt:lpstr>
      <vt:lpstr> Flirting zones </vt:lpstr>
      <vt:lpstr> Flirting zones </vt:lpstr>
      <vt:lpstr> Flirting zones </vt:lpstr>
      <vt:lpstr> Flirting zones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34</cp:revision>
  <dcterms:created xsi:type="dcterms:W3CDTF">2012-05-21T20:10:54Z</dcterms:created>
  <dcterms:modified xsi:type="dcterms:W3CDTF">2012-05-22T03:02:45Z</dcterms:modified>
</cp:coreProperties>
</file>